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82" r:id="rId5"/>
    <p:sldId id="266" r:id="rId6"/>
    <p:sldId id="261" r:id="rId7"/>
    <p:sldId id="265" r:id="rId8"/>
    <p:sldId id="260" r:id="rId9"/>
    <p:sldId id="268" r:id="rId10"/>
    <p:sldId id="269" r:id="rId11"/>
    <p:sldId id="275" r:id="rId12"/>
    <p:sldId id="283" r:id="rId13"/>
    <p:sldId id="280" r:id="rId14"/>
    <p:sldId id="284" r:id="rId15"/>
    <p:sldId id="278" r:id="rId16"/>
    <p:sldId id="285" r:id="rId17"/>
    <p:sldId id="279" r:id="rId18"/>
    <p:sldId id="287" r:id="rId19"/>
    <p:sldId id="286" r:id="rId20"/>
    <p:sldId id="262" r:id="rId21"/>
    <p:sldId id="267"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F3300"/>
    <a:srgbClr val="66FF66"/>
    <a:srgbClr val="FF3399"/>
    <a:srgbClr val="40422A"/>
    <a:srgbClr val="C3278B"/>
    <a:srgbClr val="957E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0" autoAdjust="0"/>
    <p:restoredTop sz="94750" autoAdjust="0"/>
  </p:normalViewPr>
  <p:slideViewPr>
    <p:cSldViewPr>
      <p:cViewPr varScale="1">
        <p:scale>
          <a:sx n="48" d="100"/>
          <a:sy n="48" d="100"/>
        </p:scale>
        <p:origin x="-5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50"/>
    </p:cViewPr>
  </p:sorter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93E5A9-D23A-44E2-BCBC-56FE51782437}" type="datetimeFigureOut">
              <a:rPr lang="en-US" smtClean="0"/>
              <a:pPr/>
              <a:t>8/23/2015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91FBC-8311-47C2-A0C0-DA72132B633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391FBC-8311-47C2-A0C0-DA72132B6330}"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8630BD-BFAC-45DE-A502-2284A17E13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1D0FA4-EE1F-4F12-B2EE-836D752D5DE6}" type="datetimeFigureOut">
              <a:rPr lang="en-US" smtClean="0"/>
              <a:pPr/>
              <a:t>8/23/2015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58630BD-BFAC-45DE-A502-2284A17E13A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1D0FA4-EE1F-4F12-B2EE-836D752D5DE6}" type="datetimeFigureOut">
              <a:rPr lang="en-US" smtClean="0"/>
              <a:pPr/>
              <a:t>8/23/2015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58630BD-BFAC-45DE-A502-2284A17E13A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36223"/>
            <a:ext cx="8763000" cy="6063198"/>
          </a:xfrm>
          <a:prstGeom prst="rect">
            <a:avLst/>
          </a:prstGeom>
          <a:noFill/>
        </p:spPr>
        <p:txBody>
          <a:bodyPr wrap="square" rtlCol="0">
            <a:spAutoFit/>
          </a:bodyPr>
          <a:lstStyle/>
          <a:p>
            <a:pPr algn="ctr"/>
            <a:r>
              <a:rPr lang="en-US" sz="8800" i="1" dirty="0" smtClean="0">
                <a:solidFill>
                  <a:srgbClr val="FF0000"/>
                </a:solidFill>
                <a:effectLst>
                  <a:outerShdw blurRad="38100" dist="38100" dir="2700000" algn="tl">
                    <a:srgbClr val="000000">
                      <a:alpha val="43137"/>
                    </a:srgbClr>
                  </a:outerShdw>
                </a:effectLst>
                <a:latin typeface="Monotype Corsiva" pitchFamily="66" charset="0"/>
              </a:rPr>
              <a:t>Welcome</a:t>
            </a:r>
          </a:p>
          <a:p>
            <a:pPr algn="ctr"/>
            <a:r>
              <a:rPr lang="en-US" sz="3600" i="1" dirty="0" smtClean="0">
                <a:effectLst>
                  <a:outerShdw blurRad="38100" dist="38100" dir="2700000" algn="tl">
                    <a:srgbClr val="000000">
                      <a:alpha val="43137"/>
                    </a:srgbClr>
                  </a:outerShdw>
                </a:effectLst>
                <a:latin typeface="Monotype Corsiva" pitchFamily="66" charset="0"/>
              </a:rPr>
              <a:t>to the</a:t>
            </a:r>
          </a:p>
          <a:p>
            <a:pPr algn="ctr"/>
            <a:r>
              <a:rPr lang="en-US" sz="8800" i="1" dirty="0" smtClean="0">
                <a:solidFill>
                  <a:srgbClr val="FF0000"/>
                </a:solidFill>
                <a:effectLst>
                  <a:outerShdw blurRad="38100" dist="38100" dir="2700000" algn="tl">
                    <a:srgbClr val="000000">
                      <a:alpha val="43137"/>
                    </a:srgbClr>
                  </a:outerShdw>
                </a:effectLst>
                <a:latin typeface="Monotype Corsiva" pitchFamily="66" charset="0"/>
              </a:rPr>
              <a:t>Greater Mt. Olive</a:t>
            </a:r>
          </a:p>
          <a:p>
            <a:pPr algn="ctr"/>
            <a:r>
              <a:rPr lang="en-US" sz="8800" i="1" dirty="0" smtClean="0">
                <a:solidFill>
                  <a:srgbClr val="FF0000"/>
                </a:solidFill>
                <a:effectLst>
                  <a:outerShdw blurRad="38100" dist="38100" dir="2700000" algn="tl">
                    <a:srgbClr val="000000">
                      <a:alpha val="43137"/>
                    </a:srgbClr>
                  </a:outerShdw>
                </a:effectLst>
                <a:latin typeface="Monotype Corsiva" pitchFamily="66" charset="0"/>
              </a:rPr>
              <a:t>Missionary Baptist</a:t>
            </a:r>
          </a:p>
          <a:p>
            <a:pPr algn="ctr"/>
            <a:r>
              <a:rPr lang="en-US" sz="8800" i="1" dirty="0" smtClean="0">
                <a:solidFill>
                  <a:srgbClr val="FF0000"/>
                </a:solidFill>
                <a:effectLst>
                  <a:outerShdw blurRad="38100" dist="38100" dir="2700000" algn="tl">
                    <a:srgbClr val="000000">
                      <a:alpha val="43137"/>
                    </a:srgbClr>
                  </a:outerShdw>
                </a:effectLst>
                <a:latin typeface="Monotype Corsiva" pitchFamily="66" charset="0"/>
              </a:rPr>
              <a:t>Church</a:t>
            </a:r>
          </a:p>
        </p:txBody>
      </p:sp>
    </p:spTree>
  </p:cSld>
  <p:clrMapOvr>
    <a:masterClrMapping/>
  </p:clrMapOvr>
  <p:transition spd="slow" advClick="0" advTm="1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4895088"/>
            <a:ext cx="8686800" cy="1124712"/>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Britannic Bold" pitchFamily="34" charset="0"/>
                <a:ea typeface="+mj-ea"/>
                <a:cs typeface="+mj-cs"/>
              </a:rPr>
              <a:t>www.facebook.com/mt.olivebaptistchurchbayminette</a:t>
            </a:r>
            <a:endParaRPr kumimoji="0" lang="en-US" sz="2800" b="0" i="0" u="none" strike="noStrike" kern="1200" cap="none" spc="0" normalizeH="0" baseline="0" noProof="0" dirty="0">
              <a:ln>
                <a:noFill/>
              </a:ln>
              <a:solidFill>
                <a:schemeClr val="tx2"/>
              </a:solidFill>
              <a:effectLst/>
              <a:uLnTx/>
              <a:uFillTx/>
              <a:latin typeface="Britannic Bold" pitchFamily="34" charset="0"/>
              <a:ea typeface="+mj-ea"/>
              <a:cs typeface="+mj-cs"/>
            </a:endParaRPr>
          </a:p>
        </p:txBody>
      </p:sp>
      <p:pic>
        <p:nvPicPr>
          <p:cNvPr id="7" name="Picture 6" descr="Like-Us-On-Facebook.jpg"/>
          <p:cNvPicPr>
            <a:picLocks noChangeAspect="1"/>
          </p:cNvPicPr>
          <p:nvPr/>
        </p:nvPicPr>
        <p:blipFill>
          <a:blip r:embed="rId2"/>
          <a:stretch>
            <a:fillRect/>
          </a:stretch>
        </p:blipFill>
        <p:spPr>
          <a:xfrm>
            <a:off x="1524000" y="2648712"/>
            <a:ext cx="6047232" cy="2304288"/>
          </a:xfrm>
          <a:prstGeom prst="rect">
            <a:avLst/>
          </a:prstGeom>
        </p:spPr>
      </p:pic>
      <p:sp>
        <p:nvSpPr>
          <p:cNvPr id="9" name="Title 1"/>
          <p:cNvSpPr txBox="1">
            <a:spLocks/>
          </p:cNvSpPr>
          <p:nvPr/>
        </p:nvSpPr>
        <p:spPr>
          <a:xfrm>
            <a:off x="228600" y="932688"/>
            <a:ext cx="8686800" cy="112471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none" spc="0" normalizeH="0" baseline="0" noProof="0" dirty="0" smtClean="0">
                <a:ln>
                  <a:noFill/>
                </a:ln>
                <a:solidFill>
                  <a:schemeClr val="tx2"/>
                </a:solidFill>
                <a:effectLst/>
                <a:uLnTx/>
                <a:uFillTx/>
                <a:latin typeface="Britannic Bold" pitchFamily="34" charset="0"/>
                <a:ea typeface="+mj-ea"/>
                <a:cs typeface="+mj-cs"/>
              </a:rPr>
              <a:t>Hey Everyon</a:t>
            </a:r>
            <a:r>
              <a:rPr lang="en-US" sz="8000" dirty="0" smtClean="0">
                <a:solidFill>
                  <a:schemeClr val="tx2"/>
                </a:solidFill>
                <a:latin typeface="Britannic Bold" pitchFamily="34" charset="0"/>
                <a:ea typeface="+mj-ea"/>
                <a:cs typeface="+mj-cs"/>
              </a:rPr>
              <a:t>e!!</a:t>
            </a:r>
            <a:endParaRPr kumimoji="0" lang="en-US" sz="8000" b="0" i="0" u="none" strike="noStrike" kern="1200" cap="none" spc="0" normalizeH="0" baseline="0" noProof="0" dirty="0">
              <a:ln>
                <a:noFill/>
              </a:ln>
              <a:solidFill>
                <a:schemeClr val="tx2"/>
              </a:solidFill>
              <a:effectLst/>
              <a:uLnTx/>
              <a:uFillTx/>
              <a:latin typeface="Britannic Bold" pitchFamily="34" charset="0"/>
              <a:ea typeface="+mj-ea"/>
              <a:cs typeface="+mj-cs"/>
            </a:endParaRPr>
          </a:p>
        </p:txBody>
      </p:sp>
    </p:spTree>
  </p:cSld>
  <p:clrMapOvr>
    <a:masterClrMapping/>
  </p:clrMapOvr>
  <p:transition spd="slow" advClick="0" advTm="2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3000"/>
                                        <p:tgtEl>
                                          <p:spTgt spid="7"/>
                                        </p:tgtEl>
                                      </p:cBhvr>
                                    </p:animEffect>
                                  </p:childTnLst>
                                </p:cTn>
                              </p:par>
                            </p:childTnLst>
                          </p:cTn>
                        </p:par>
                        <p:par>
                          <p:cTn id="12" fill="hold">
                            <p:stCondLst>
                              <p:cond delay="3500"/>
                            </p:stCondLst>
                            <p:childTnLst>
                              <p:par>
                                <p:cTn id="13" presetID="7"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0-#ppt_w/2"/>
                                          </p:val>
                                        </p:tav>
                                        <p:tav tm="100000">
                                          <p:val>
                                            <p:strVal val="#ppt_x"/>
                                          </p:val>
                                        </p:tav>
                                      </p:tavLst>
                                    </p:anim>
                                    <p:anim calcmode="lin" valueType="num">
                                      <p:cBhvr additive="base">
                                        <p:cTn id="16"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5360"/>
            <a:ext cx="8153400" cy="7386638"/>
          </a:xfrm>
          <a:prstGeom prst="rect">
            <a:avLst/>
          </a:prstGeom>
        </p:spPr>
        <p:txBody>
          <a:bodyPr wrap="square">
            <a:spAutoFit/>
          </a:bodyPr>
          <a:lstStyle/>
          <a:p>
            <a:pPr algn="ctr"/>
            <a:r>
              <a:rPr lang="en-US" sz="4800" dirty="0" smtClean="0">
                <a:solidFill>
                  <a:schemeClr val="bg1"/>
                </a:solidFill>
              </a:rPr>
              <a:t>Church Covenant</a:t>
            </a:r>
          </a:p>
          <a:p>
            <a:endParaRPr lang="en-US" dirty="0" smtClean="0">
              <a:solidFill>
                <a:schemeClr val="bg1"/>
              </a:solidFill>
            </a:endParaRPr>
          </a:p>
          <a:p>
            <a:r>
              <a:rPr lang="en-US" sz="4800" dirty="0" smtClean="0">
                <a:solidFill>
                  <a:schemeClr val="bg1"/>
                </a:solidFill>
              </a:rPr>
              <a:t>Having been led as we believe by the Spirit of God, to receive the Lord Jesus Christ as our Savior and on the profession of our faith, having been baptized in the name of the Father, and of the Son, and of the Holy Ghost, </a:t>
            </a:r>
          </a:p>
          <a:p>
            <a:endParaRPr lang="en-US" sz="2400" dirty="0" smtClean="0">
              <a:solidFill>
                <a:schemeClr val="bg1"/>
              </a:solidFill>
            </a:endParaRPr>
          </a:p>
        </p:txBody>
      </p:sp>
    </p:spTree>
  </p:cSld>
  <p:clrMapOvr>
    <a:masterClrMapping/>
  </p:clrMapOvr>
  <p:transition advClick="0" advTm="25000">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7696200" cy="5909310"/>
          </a:xfrm>
          <a:prstGeom prst="rect">
            <a:avLst/>
          </a:prstGeom>
        </p:spPr>
        <p:txBody>
          <a:bodyPr wrap="square">
            <a:spAutoFit/>
          </a:bodyPr>
          <a:lstStyle/>
          <a:p>
            <a:r>
              <a:rPr lang="en-US" sz="5400" dirty="0" smtClean="0">
                <a:solidFill>
                  <a:schemeClr val="bg1"/>
                </a:solidFill>
              </a:rPr>
              <a:t>we do now, in the presence of God, angels and this assembly most solemnly and joyfully enter into a covenant with one another as one body in Christ.</a:t>
            </a:r>
            <a:endParaRPr lang="en-US" sz="5400" dirty="0"/>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8763000" cy="6324808"/>
          </a:xfrm>
          <a:prstGeom prst="rect">
            <a:avLst/>
          </a:prstGeom>
        </p:spPr>
        <p:txBody>
          <a:bodyPr wrap="square">
            <a:spAutoFit/>
          </a:bodyPr>
          <a:lstStyle/>
          <a:p>
            <a:r>
              <a:rPr lang="en-US" sz="4500" dirty="0" smtClean="0">
                <a:solidFill>
                  <a:schemeClr val="bg1"/>
                </a:solidFill>
              </a:rPr>
              <a:t>We engage, therefore, by the aid of the Holy Spirit to walk together in Christian love; to strive for the advancement of this church in knowledge, holiness and comfort; to promote its prosperity and spirituality; to sustain its worship, ordinances, discipline and doctrines; </a:t>
            </a:r>
            <a:endParaRPr lang="en-US" sz="4500" dirty="0">
              <a:solidFill>
                <a:schemeClr val="bg1"/>
              </a:solidFill>
            </a:endParaRPr>
          </a:p>
        </p:txBody>
      </p:sp>
    </p:spTree>
  </p:cSld>
  <p:clrMapOvr>
    <a:masterClrMapping/>
  </p:clrMapOvr>
  <p:transition advClick="0" advTm="2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7693"/>
            <a:ext cx="8077200" cy="6740307"/>
          </a:xfrm>
          <a:prstGeom prst="rect">
            <a:avLst/>
          </a:prstGeom>
        </p:spPr>
        <p:txBody>
          <a:bodyPr wrap="square">
            <a:spAutoFit/>
          </a:bodyPr>
          <a:lstStyle/>
          <a:p>
            <a:r>
              <a:rPr lang="en-US" sz="5400" dirty="0" smtClean="0">
                <a:solidFill>
                  <a:schemeClr val="bg1"/>
                </a:solidFill>
              </a:rPr>
              <a:t>and to contribute cheerfully and regularly to the support of the ministry, the expenses of the church, the relief of the poor and the spread of the gospel through all nations.</a:t>
            </a:r>
            <a:endParaRPr lang="en-US" sz="5400" dirty="0"/>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7171194"/>
          </a:xfrm>
          <a:prstGeom prst="rect">
            <a:avLst/>
          </a:prstGeom>
        </p:spPr>
        <p:txBody>
          <a:bodyPr wrap="square">
            <a:spAutoFit/>
          </a:bodyPr>
          <a:lstStyle/>
          <a:p>
            <a:r>
              <a:rPr lang="en-US" sz="4800" dirty="0" smtClean="0">
                <a:solidFill>
                  <a:schemeClr val="bg1"/>
                </a:solidFill>
              </a:rPr>
              <a:t>We also engage to maintain family and secret devotions to religiously educate our children; to seek the salvation of our kindred and acquaintances; to walk circumspectly in the world; to be just in our dealings, faithful in our engagements and exemplary in our deportment; </a:t>
            </a:r>
          </a:p>
          <a:p>
            <a:endParaRPr lang="en-US" sz="2800" dirty="0" smtClean="0"/>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6740307"/>
          </a:xfrm>
          <a:prstGeom prst="rect">
            <a:avLst/>
          </a:prstGeom>
        </p:spPr>
        <p:txBody>
          <a:bodyPr wrap="square">
            <a:spAutoFit/>
          </a:bodyPr>
          <a:lstStyle/>
          <a:p>
            <a:r>
              <a:rPr lang="en-US" sz="5400" dirty="0" smtClean="0">
                <a:solidFill>
                  <a:schemeClr val="bg1"/>
                </a:solidFill>
              </a:rPr>
              <a:t>to avoid all tattling, backbiting, and excessive anger; to abstain from the sale and use of intoxicating drinks as a beverage, and to be zealous in our efforts to advance the Kingdom of our Savior.</a:t>
            </a:r>
            <a:endParaRPr lang="en-US" sz="5400" dirty="0"/>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763000" cy="5632311"/>
          </a:xfrm>
          <a:prstGeom prst="rect">
            <a:avLst/>
          </a:prstGeom>
        </p:spPr>
        <p:txBody>
          <a:bodyPr wrap="square">
            <a:spAutoFit/>
          </a:bodyPr>
          <a:lstStyle/>
          <a:p>
            <a:r>
              <a:rPr lang="en-US" sz="6000" dirty="0" smtClean="0">
                <a:solidFill>
                  <a:schemeClr val="bg1"/>
                </a:solidFill>
              </a:rPr>
              <a:t>We further engage to watch over one another in brotherly love; to remember one another in prayer; to aid one another in sickness and distress;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915400" cy="6247864"/>
          </a:xfrm>
          <a:prstGeom prst="rect">
            <a:avLst/>
          </a:prstGeom>
        </p:spPr>
        <p:txBody>
          <a:bodyPr wrap="square">
            <a:spAutoFit/>
          </a:bodyPr>
          <a:lstStyle/>
          <a:p>
            <a:r>
              <a:rPr lang="en-US" sz="5000" dirty="0" smtClean="0">
                <a:solidFill>
                  <a:schemeClr val="bg1"/>
                </a:solidFill>
              </a:rPr>
              <a:t>to cultivate Christian sympathy in feeling and Christian courtesy in speech; and to be slow to take offense, but always ready for reconciliation and mindful of the rules of our Savior to secure it without delay.</a:t>
            </a:r>
            <a:endParaRPr lang="en-US" sz="5000" dirty="0"/>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382000" cy="5262979"/>
          </a:xfrm>
          <a:prstGeom prst="rect">
            <a:avLst/>
          </a:prstGeom>
        </p:spPr>
        <p:txBody>
          <a:bodyPr wrap="square">
            <a:spAutoFit/>
          </a:bodyPr>
          <a:lstStyle/>
          <a:p>
            <a:r>
              <a:rPr lang="en-US" sz="4800" dirty="0" smtClean="0">
                <a:solidFill>
                  <a:schemeClr val="bg1"/>
                </a:solidFill>
              </a:rPr>
              <a:t>We moreover engage that when we move from this place we will, as soon as possible, unite with some other church where we can carry out the spirit of this covenant and the principles of God’s word.</a:t>
            </a:r>
            <a:endParaRPr lang="en-US" sz="4800" dirty="0">
              <a:solidFill>
                <a:schemeClr val="bg1"/>
              </a:solidFill>
            </a:endParaRP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5800" y="1466671"/>
            <a:ext cx="4419600" cy="2123658"/>
          </a:xfrm>
          <a:prstGeom prst="rect">
            <a:avLst/>
          </a:prstGeom>
          <a:noFill/>
        </p:spPr>
        <p:txBody>
          <a:bodyPr wrap="square" rtlCol="0">
            <a:spAutoFit/>
          </a:bodyPr>
          <a:lstStyle/>
          <a:p>
            <a:pPr algn="ctr"/>
            <a:r>
              <a:rPr lang="en-US" sz="4400" i="1" dirty="0" smtClean="0">
                <a:latin typeface="Monotype Corsiva" pitchFamily="66" charset="0"/>
              </a:rPr>
              <a:t>Rev. Elijah Johnson, Jr.</a:t>
            </a:r>
          </a:p>
          <a:p>
            <a:pPr algn="ctr"/>
            <a:r>
              <a:rPr lang="en-US" sz="4400" i="1" dirty="0" smtClean="0">
                <a:latin typeface="Monotype Corsiva" pitchFamily="66" charset="0"/>
              </a:rPr>
              <a:t>Pastor</a:t>
            </a:r>
          </a:p>
        </p:txBody>
      </p:sp>
      <p:sp>
        <p:nvSpPr>
          <p:cNvPr id="6" name="TextBox 5"/>
          <p:cNvSpPr txBox="1"/>
          <p:nvPr/>
        </p:nvSpPr>
        <p:spPr>
          <a:xfrm>
            <a:off x="4572000" y="4209871"/>
            <a:ext cx="4343400" cy="1446550"/>
          </a:xfrm>
          <a:prstGeom prst="rect">
            <a:avLst/>
          </a:prstGeom>
          <a:noFill/>
        </p:spPr>
        <p:txBody>
          <a:bodyPr wrap="square" rtlCol="0">
            <a:spAutoFit/>
          </a:bodyPr>
          <a:lstStyle/>
          <a:p>
            <a:pPr algn="ctr"/>
            <a:r>
              <a:rPr lang="en-US" sz="4400" i="1" dirty="0" smtClean="0">
                <a:latin typeface="Baskerville Old Face" pitchFamily="18" charset="0"/>
              </a:rPr>
              <a:t>S</a:t>
            </a:r>
            <a:r>
              <a:rPr lang="en-US" sz="4400" i="1" dirty="0" smtClean="0">
                <a:latin typeface="Monotype Corsiva" pitchFamily="66" charset="0"/>
              </a:rPr>
              <a:t>is. Ella Johnson</a:t>
            </a:r>
          </a:p>
          <a:p>
            <a:pPr algn="ctr"/>
            <a:r>
              <a:rPr lang="en-US" sz="4400" i="1" dirty="0" smtClean="0">
                <a:latin typeface="Monotype Corsiva" pitchFamily="66" charset="0"/>
              </a:rPr>
              <a:t>First Lady</a:t>
            </a:r>
          </a:p>
        </p:txBody>
      </p:sp>
      <p:sp>
        <p:nvSpPr>
          <p:cNvPr id="8" name="TextBox 7"/>
          <p:cNvSpPr txBox="1"/>
          <p:nvPr/>
        </p:nvSpPr>
        <p:spPr>
          <a:xfrm>
            <a:off x="4572000" y="3316069"/>
            <a:ext cx="4343400" cy="769441"/>
          </a:xfrm>
          <a:prstGeom prst="rect">
            <a:avLst/>
          </a:prstGeom>
          <a:noFill/>
        </p:spPr>
        <p:txBody>
          <a:bodyPr wrap="square" rtlCol="0">
            <a:spAutoFit/>
          </a:bodyPr>
          <a:lstStyle/>
          <a:p>
            <a:pPr algn="ctr"/>
            <a:r>
              <a:rPr lang="en-US" sz="4400" i="1" dirty="0" smtClean="0">
                <a:latin typeface="Monotype Corsiva" pitchFamily="66" charset="0"/>
              </a:rPr>
              <a:t>and</a:t>
            </a:r>
          </a:p>
        </p:txBody>
      </p:sp>
      <p:pic>
        <p:nvPicPr>
          <p:cNvPr id="2" name="Picture 6"/>
          <p:cNvPicPr>
            <a:picLocks noChangeAspect="1" noChangeArrowheads="1"/>
          </p:cNvPicPr>
          <p:nvPr/>
        </p:nvPicPr>
        <p:blipFill>
          <a:blip r:embed="rId2"/>
          <a:srcRect/>
          <a:stretch>
            <a:fillRect/>
          </a:stretch>
        </p:blipFill>
        <p:spPr bwMode="auto">
          <a:xfrm>
            <a:off x="609600" y="990600"/>
            <a:ext cx="3767137" cy="4876800"/>
          </a:xfrm>
          <a:prstGeom prst="rect">
            <a:avLst/>
          </a:prstGeom>
          <a:noFill/>
          <a:ln w="9525">
            <a:noFill/>
            <a:miter lim="800000"/>
            <a:headEnd/>
            <a:tailEnd/>
          </a:ln>
        </p:spPr>
      </p:pic>
    </p:spTree>
  </p:cSld>
  <p:clrMapOvr>
    <a:masterClrMapping/>
  </p:clrMapOvr>
  <p:transition spd="slow" advClick="0" advTm="1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p"/>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tepad.jpg"/>
          <p:cNvPicPr>
            <a:picLocks noChangeAspect="1"/>
          </p:cNvPicPr>
          <p:nvPr/>
        </p:nvPicPr>
        <p:blipFill>
          <a:blip r:embed="rId2" cstate="print"/>
          <a:stretch>
            <a:fillRect/>
          </a:stretch>
        </p:blipFill>
        <p:spPr>
          <a:xfrm>
            <a:off x="457200" y="3124200"/>
            <a:ext cx="3503334" cy="3352800"/>
          </a:xfrm>
          <a:prstGeom prst="rect">
            <a:avLst/>
          </a:prstGeom>
        </p:spPr>
      </p:pic>
      <p:pic>
        <p:nvPicPr>
          <p:cNvPr id="2050" name="Picture 2" descr="https://encrypted-tbn2.gstatic.com/images?q=tbn:ANd9GcTRe0UeQTWcwgtJEIQ4pPoJVYt7cPPdCMzVl3qPvgXBkvWXkyUu"/>
          <p:cNvPicPr>
            <a:picLocks noChangeAspect="1" noChangeArrowheads="1"/>
          </p:cNvPicPr>
          <p:nvPr/>
        </p:nvPicPr>
        <p:blipFill>
          <a:blip r:embed="rId3"/>
          <a:srcRect/>
          <a:stretch>
            <a:fillRect/>
          </a:stretch>
        </p:blipFill>
        <p:spPr bwMode="auto">
          <a:xfrm>
            <a:off x="381000" y="304800"/>
            <a:ext cx="3657600" cy="2438401"/>
          </a:xfrm>
          <a:prstGeom prst="rect">
            <a:avLst/>
          </a:prstGeom>
          <a:noFill/>
        </p:spPr>
      </p:pic>
      <p:sp>
        <p:nvSpPr>
          <p:cNvPr id="7" name="TextBox 6"/>
          <p:cNvSpPr txBox="1"/>
          <p:nvPr/>
        </p:nvSpPr>
        <p:spPr>
          <a:xfrm>
            <a:off x="4267200" y="0"/>
            <a:ext cx="4876800" cy="7048083"/>
          </a:xfrm>
          <a:prstGeom prst="rect">
            <a:avLst/>
          </a:prstGeom>
          <a:noFill/>
        </p:spPr>
        <p:txBody>
          <a:bodyPr wrap="square" rtlCol="0">
            <a:spAutoFit/>
          </a:bodyPr>
          <a:lstStyle/>
          <a:p>
            <a:pPr>
              <a:buFont typeface="Arial" pitchFamily="34" charset="0"/>
              <a:buChar char="•"/>
            </a:pPr>
            <a:r>
              <a:rPr lang="en-US" sz="3200" dirty="0" smtClean="0">
                <a:solidFill>
                  <a:schemeClr val="bg1"/>
                </a:solidFill>
              </a:rPr>
              <a:t>New Tabernacle Baptist Church invites us to their 74</a:t>
            </a:r>
            <a:r>
              <a:rPr lang="en-US" sz="3200" baseline="30000" dirty="0" smtClean="0">
                <a:solidFill>
                  <a:schemeClr val="bg1"/>
                </a:solidFill>
              </a:rPr>
              <a:t>th</a:t>
            </a:r>
            <a:r>
              <a:rPr lang="en-US" sz="3200" dirty="0" smtClean="0">
                <a:solidFill>
                  <a:schemeClr val="bg1"/>
                </a:solidFill>
              </a:rPr>
              <a:t> Church Anniversary this evening at 3:00p.m.</a:t>
            </a:r>
          </a:p>
          <a:p>
            <a:pPr>
              <a:buFont typeface="Arial" pitchFamily="34" charset="0"/>
              <a:buChar char="•"/>
            </a:pPr>
            <a:r>
              <a:rPr lang="en-US" sz="3200" dirty="0" smtClean="0">
                <a:solidFill>
                  <a:schemeClr val="bg1"/>
                </a:solidFill>
              </a:rPr>
              <a:t>New Hope Missionary Baptist Church invites us to their Ordination Celebration Service this evening at 3:00 p.m.</a:t>
            </a:r>
          </a:p>
          <a:p>
            <a:pPr>
              <a:buFont typeface="Arial" pitchFamily="34" charset="0"/>
              <a:buChar char="•"/>
            </a:pPr>
            <a:r>
              <a:rPr lang="en-US" sz="3200" dirty="0" smtClean="0">
                <a:solidFill>
                  <a:schemeClr val="bg1"/>
                </a:solidFill>
              </a:rPr>
              <a:t>St Luke Methodist Church invites us to their Church Anniversary this evening at 3:oo p.m.</a:t>
            </a:r>
          </a:p>
          <a:p>
            <a:endParaRPr lang="en-US" dirty="0" smtClean="0"/>
          </a:p>
          <a:p>
            <a:endParaRPr lang="en-US" dirty="0"/>
          </a:p>
        </p:txBody>
      </p:sp>
    </p:spTree>
  </p:cSld>
  <p:clrMapOvr>
    <a:masterClrMapping/>
  </p:clrMapOvr>
  <p:transition spd="med"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2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20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10328" cy="3048000"/>
          </a:xfrm>
        </p:spPr>
        <p:txBody>
          <a:bodyPr>
            <a:normAutofit/>
          </a:bodyPr>
          <a:lstStyle/>
          <a:p>
            <a:pPr algn="ctr"/>
            <a:r>
              <a:rPr lang="en-US" sz="4300" dirty="0" smtClean="0">
                <a:solidFill>
                  <a:schemeClr val="bg2">
                    <a:lumMod val="40000"/>
                    <a:lumOff val="60000"/>
                  </a:schemeClr>
                </a:solidFill>
              </a:rPr>
              <a:t>Please remember</a:t>
            </a:r>
            <a:br>
              <a:rPr lang="en-US" sz="4300" dirty="0" smtClean="0">
                <a:solidFill>
                  <a:schemeClr val="bg2">
                    <a:lumMod val="40000"/>
                    <a:lumOff val="60000"/>
                  </a:schemeClr>
                </a:solidFill>
              </a:rPr>
            </a:br>
            <a:r>
              <a:rPr lang="en-US" sz="4300" dirty="0" smtClean="0">
                <a:solidFill>
                  <a:schemeClr val="bg2">
                    <a:lumMod val="40000"/>
                    <a:lumOff val="60000"/>
                  </a:schemeClr>
                </a:solidFill>
              </a:rPr>
              <a:t>our Sick &amp; Bereaved</a:t>
            </a:r>
            <a:br>
              <a:rPr lang="en-US" sz="4300" dirty="0" smtClean="0">
                <a:solidFill>
                  <a:schemeClr val="bg2">
                    <a:lumMod val="40000"/>
                    <a:lumOff val="60000"/>
                  </a:schemeClr>
                </a:solidFill>
              </a:rPr>
            </a:br>
            <a:r>
              <a:rPr lang="en-US" sz="4300" dirty="0" smtClean="0">
                <a:solidFill>
                  <a:schemeClr val="bg2">
                    <a:lumMod val="40000"/>
                    <a:lumOff val="60000"/>
                  </a:schemeClr>
                </a:solidFill>
              </a:rPr>
              <a:t>Families in your prayers.</a:t>
            </a:r>
            <a:endParaRPr lang="en-US" sz="4300" dirty="0">
              <a:solidFill>
                <a:schemeClr val="tx1"/>
              </a:solidFill>
              <a:effectLst>
                <a:outerShdw blurRad="38100" dist="38100" dir="2700000" algn="tl">
                  <a:srgbClr val="000000">
                    <a:alpha val="43137"/>
                  </a:srgbClr>
                </a:outerShdw>
              </a:effectLst>
            </a:endParaRPr>
          </a:p>
        </p:txBody>
      </p:sp>
      <p:pic>
        <p:nvPicPr>
          <p:cNvPr id="6" name="Picture 5" descr="Black_And_White_Praying_Hands.jpg"/>
          <p:cNvPicPr>
            <a:picLocks noChangeAspect="1"/>
          </p:cNvPicPr>
          <p:nvPr/>
        </p:nvPicPr>
        <p:blipFill>
          <a:blip r:embed="rId2"/>
          <a:stretch>
            <a:fillRect/>
          </a:stretch>
        </p:blipFill>
        <p:spPr>
          <a:xfrm>
            <a:off x="4986528" y="1295400"/>
            <a:ext cx="3776472" cy="4800600"/>
          </a:xfrm>
          <a:prstGeom prst="rect">
            <a:avLst/>
          </a:prstGeom>
        </p:spPr>
      </p:pic>
      <p:sp>
        <p:nvSpPr>
          <p:cNvPr id="4" name="Title 1"/>
          <p:cNvSpPr txBox="1">
            <a:spLocks/>
          </p:cNvSpPr>
          <p:nvPr/>
        </p:nvSpPr>
        <p:spPr>
          <a:xfrm>
            <a:off x="0" y="3505200"/>
            <a:ext cx="4910328" cy="3352800"/>
          </a:xfrm>
          <a:prstGeom prst="rect">
            <a:avLst/>
          </a:prstGeom>
        </p:spPr>
        <p:txBody>
          <a:bodyPr vert="horz" lIns="0" rIns="0" bIns="0"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effectLst/>
                <a:uLnTx/>
                <a:uFillTx/>
                <a:latin typeface="+mj-lt"/>
                <a:ea typeface="+mj-ea"/>
                <a:cs typeface="+mj-cs"/>
              </a:rPr>
              <a:t>Sick</a:t>
            </a:r>
            <a:r>
              <a:rPr kumimoji="0" lang="en-US" sz="4000" b="0" i="0" u="none" strike="noStrike" kern="1200" cap="none" spc="0" normalizeH="0" baseline="0" noProof="0" dirty="0" smtClean="0">
                <a:ln>
                  <a:noFill/>
                </a:ln>
                <a:solidFill>
                  <a:schemeClr val="bg1"/>
                </a:solidFill>
                <a:effectLst/>
                <a:uLnTx/>
                <a:uFillTx/>
                <a:latin typeface="+mj-lt"/>
                <a:ea typeface="+mj-ea"/>
                <a:cs typeface="+mj-cs"/>
              </a:rPr>
              <a:t/>
            </a:r>
            <a:br>
              <a:rPr kumimoji="0" lang="en-US" sz="4000" b="0" i="0" u="none" strike="noStrike" kern="1200" cap="none" spc="0" normalizeH="0" baseline="0" noProof="0" dirty="0" smtClean="0">
                <a:ln>
                  <a:noFill/>
                </a:ln>
                <a:solidFill>
                  <a:schemeClr val="bg1"/>
                </a:solidFill>
                <a:effectLst/>
                <a:uLnTx/>
                <a:uFillTx/>
                <a:latin typeface="+mj-lt"/>
                <a:ea typeface="+mj-ea"/>
                <a:cs typeface="+mj-cs"/>
              </a:rPr>
            </a:br>
            <a:r>
              <a:rPr kumimoji="0" lang="en-US" sz="4000" b="0"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Sis. Ruby Lee Andrews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FFC000"/>
                </a:solidFill>
                <a:effectLst>
                  <a:outerShdw blurRad="38100" dist="38100" dir="2700000" algn="tl">
                    <a:srgbClr val="000000">
                      <a:alpha val="43137"/>
                    </a:srgbClr>
                  </a:outerShdw>
                </a:effectLst>
                <a:latin typeface="+mj-lt"/>
                <a:ea typeface="+mj-ea"/>
                <a:cs typeface="+mj-cs"/>
              </a:rPr>
              <a:t>Sis. Thelma Reynolds</a:t>
            </a:r>
            <a:endParaRPr kumimoji="0" lang="en-US" sz="4000" b="0" i="0" u="none" strike="noStrike" kern="1200" cap="none" spc="0" normalizeH="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Sis Vera Lee Bishop</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FFC000"/>
                </a:solidFill>
                <a:effectLst>
                  <a:outerShdw blurRad="38100" dist="38100" dir="2700000" algn="tl">
                    <a:srgbClr val="000000">
                      <a:alpha val="43137"/>
                    </a:srgbClr>
                  </a:outerShdw>
                </a:effectLst>
                <a:latin typeface="+mj-lt"/>
                <a:ea typeface="+mj-ea"/>
                <a:cs typeface="+mj-cs"/>
              </a:rPr>
              <a:t>Sis. Ivey </a:t>
            </a:r>
            <a:r>
              <a:rPr lang="en-US" sz="4000" dirty="0" err="1" smtClean="0">
                <a:solidFill>
                  <a:srgbClr val="FFC000"/>
                </a:solidFill>
                <a:effectLst>
                  <a:outerShdw blurRad="38100" dist="38100" dir="2700000" algn="tl">
                    <a:srgbClr val="000000">
                      <a:alpha val="43137"/>
                    </a:srgbClr>
                  </a:outerShdw>
                </a:effectLst>
                <a:latin typeface="+mj-lt"/>
                <a:ea typeface="+mj-ea"/>
                <a:cs typeface="+mj-cs"/>
              </a:rPr>
              <a:t>Goodley</a:t>
            </a:r>
            <a:endParaRPr kumimoji="0" lang="en-US" sz="4000" b="0" i="0" u="none" strike="noStrike" kern="1200" cap="none" spc="0" normalizeH="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FFC000"/>
                </a:solidFill>
                <a:effectLst>
                  <a:outerShdw blurRad="38100" dist="38100" dir="2700000" algn="tl">
                    <a:srgbClr val="000000">
                      <a:alpha val="43137"/>
                    </a:srgbClr>
                  </a:outerShdw>
                </a:effectLst>
                <a:latin typeface="+mj-lt"/>
                <a:ea typeface="+mj-ea"/>
                <a:cs typeface="+mj-cs"/>
              </a:rPr>
              <a:t>Sis. Betty </a:t>
            </a:r>
            <a:r>
              <a:rPr lang="en-US" sz="4000" dirty="0" smtClean="0">
                <a:solidFill>
                  <a:srgbClr val="FFC000"/>
                </a:solidFill>
                <a:effectLst>
                  <a:outerShdw blurRad="38100" dist="38100" dir="2700000" algn="tl">
                    <a:srgbClr val="000000">
                      <a:alpha val="43137"/>
                    </a:srgbClr>
                  </a:outerShdw>
                </a:effectLst>
                <a:latin typeface="+mj-lt"/>
                <a:ea typeface="+mj-ea"/>
                <a:cs typeface="+mj-cs"/>
              </a:rPr>
              <a:t>Watkins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Sis. Jennie </a:t>
            </a:r>
            <a:r>
              <a:rPr kumimoji="0" lang="en-US" sz="4000" b="0" i="0" u="none" strike="noStrike" kern="1200" cap="none" spc="0" normalizeH="0" noProof="0" smtClean="0">
                <a:ln>
                  <a:noFill/>
                </a:ln>
                <a:solidFill>
                  <a:srgbClr val="FFC000"/>
                </a:solidFill>
                <a:effectLst>
                  <a:outerShdw blurRad="38100" dist="38100" dir="2700000" algn="tl">
                    <a:srgbClr val="000000">
                      <a:alpha val="43137"/>
                    </a:srgbClr>
                  </a:outerShdw>
                </a:effectLst>
                <a:uLnTx/>
                <a:uFillTx/>
                <a:latin typeface="+mj-lt"/>
                <a:ea typeface="+mj-ea"/>
                <a:cs typeface="+mj-cs"/>
              </a:rPr>
              <a:t>V Robbins</a:t>
            </a:r>
            <a:endParaRPr kumimoji="0" lang="en-US" sz="4000" b="0" i="0" u="none" strike="noStrike" kern="1200" cap="none" spc="0" normalizeH="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5" name="Title 1"/>
          <p:cNvSpPr txBox="1">
            <a:spLocks/>
          </p:cNvSpPr>
          <p:nvPr/>
        </p:nvSpPr>
        <p:spPr>
          <a:xfrm>
            <a:off x="3962400" y="3810000"/>
            <a:ext cx="5062728" cy="2667000"/>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advClick="0" advTm="1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par>
                          <p:cTn id="8" fill="hold">
                            <p:stCondLst>
                              <p:cond delay="3000"/>
                            </p:stCondLst>
                            <p:childTnLst>
                              <p:par>
                                <p:cTn id="9" presetID="1" presetClass="path" presetSubtype="0" accel="50000" decel="50000" fill="hold" grpId="0"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10" dur="3000" fill="hold"/>
                                        <p:tgtEl>
                                          <p:spTgt spid="2"/>
                                        </p:tgtEl>
                                        <p:attrNameLst>
                                          <p:attrName>ppt_x</p:attrName>
                                          <p:attrName>ppt_y</p:attrName>
                                        </p:attrNameLst>
                                      </p:cBhvr>
                                    </p:animMotion>
                                  </p:childTnLst>
                                </p:cTn>
                              </p:par>
                            </p:childTnLst>
                          </p:cTn>
                        </p:par>
                        <p:par>
                          <p:cTn id="11" fill="hold">
                            <p:stCondLst>
                              <p:cond delay="6000"/>
                            </p:stCondLst>
                            <p:childTnLst>
                              <p:par>
                                <p:cTn id="12" presetID="1" presetClass="path" presetSubtype="0" accel="50000" decel="50000" fill="hold" grpId="0" nodeType="afterEffect">
                                  <p:stCondLst>
                                    <p:cond delay="0"/>
                                  </p:stCondLst>
                                  <p:childTnLst>
                                    <p:animMotion origin="layout" path="M 0 0  C 0.069 0  0.125 0.07467  0.125 0.16667  C 0.125 0.25867  0.069 0.33333  0 0.33333  C -0.069 0.33333  -0.125 0.25867  -0.125 0.16667  C -0.125 0.07467  -0.069 0  0 0  Z" pathEditMode="relative" ptsTypes="">
                                      <p:cBhvr>
                                        <p:cTn id="13" dur="3000" fill="hold"/>
                                        <p:tgtEl>
                                          <p:spTgt spid="4"/>
                                        </p:tgtEl>
                                        <p:attrNameLst>
                                          <p:attrName>ppt_x</p:attrName>
                                          <p:attrName>ppt_y</p:attrName>
                                        </p:attrNameLst>
                                      </p:cBhvr>
                                    </p:animMotion>
                                  </p:childTnLst>
                                </p:cTn>
                              </p:par>
                            </p:childTnLst>
                          </p:cTn>
                        </p:par>
                        <p:par>
                          <p:cTn id="14" fill="hold">
                            <p:stCondLst>
                              <p:cond delay="9000"/>
                            </p:stCondLst>
                            <p:childTnLst>
                              <p:par>
                                <p:cTn id="15" presetID="1" presetClass="path" presetSubtype="0" accel="50000" decel="50000" fill="hold" grpId="0" nodeType="afterEffect" nodePh="1">
                                  <p:stCondLst>
                                    <p:cond delay="0"/>
                                  </p:stCondLst>
                                  <p:endCondLst>
                                    <p:cond evt="begin" delay="0">
                                      <p:tn val="15"/>
                                    </p:cond>
                                  </p:endCondLst>
                                  <p:childTnLst>
                                    <p:animMotion origin="layout" path="M 0 0  C 0.069 0  0.125 0.07467  0.125 0.16667  C 0.125 0.25867  0.069 0.33333  0 0.33333  C -0.069 0.33333  -0.125 0.25867  -0.125 0.16667  C -0.125 0.07467  -0.069 0  0 0  Z" pathEditMode="relative" ptsTypes="">
                                      <p:cBhvr>
                                        <p:cTn id="16" dur="3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a:bodyPr>
          <a:lstStyle/>
          <a:p>
            <a:pPr algn="ctr"/>
            <a:r>
              <a:rPr lang="en-US" sz="6600" dirty="0" smtClean="0">
                <a:solidFill>
                  <a:schemeClr val="bg1"/>
                </a:solidFill>
              </a:rPr>
              <a:t>Scripture of the Week…</a:t>
            </a:r>
            <a:endParaRPr lang="en-US" sz="6600" dirty="0">
              <a:solidFill>
                <a:schemeClr val="bg1"/>
              </a:solidFill>
            </a:endParaRPr>
          </a:p>
        </p:txBody>
      </p:sp>
      <p:sp>
        <p:nvSpPr>
          <p:cNvPr id="3" name="Content Placeholder 2"/>
          <p:cNvSpPr>
            <a:spLocks noGrp="1"/>
          </p:cNvSpPr>
          <p:nvPr>
            <p:ph idx="1"/>
          </p:nvPr>
        </p:nvSpPr>
        <p:spPr>
          <a:xfrm>
            <a:off x="457200" y="1676400"/>
            <a:ext cx="8229600" cy="4389120"/>
          </a:xfrm>
        </p:spPr>
        <p:txBody>
          <a:bodyPr>
            <a:normAutofit fontScale="92500" lnSpcReduction="20000"/>
          </a:bodyPr>
          <a:lstStyle/>
          <a:p>
            <a:pPr algn="ctr">
              <a:buNone/>
            </a:pPr>
            <a:r>
              <a:rPr lang="en-US" sz="5400" dirty="0" smtClean="0">
                <a:solidFill>
                  <a:schemeClr val="bg1"/>
                </a:solidFill>
              </a:rPr>
              <a:t>“The Lord your God is in your midst, a mighty one who will save; he will rejoice over you with gladness; he will quiet you by his love; he will exult over you with loud singing.” (Zephaniah 3:17)</a:t>
            </a:r>
            <a:endParaRPr lang="en-US" sz="5400" dirty="0">
              <a:solidFill>
                <a:schemeClr val="bg1"/>
              </a:solidFill>
            </a:endParaRPr>
          </a:p>
        </p:txBody>
      </p:sp>
    </p:spTree>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ell.jpg"/>
          <p:cNvPicPr>
            <a:picLocks noChangeAspect="1"/>
          </p:cNvPicPr>
          <p:nvPr/>
        </p:nvPicPr>
        <p:blipFill>
          <a:blip r:embed="rId2"/>
          <a:stretch>
            <a:fillRect/>
          </a:stretch>
        </p:blipFill>
        <p:spPr>
          <a:xfrm>
            <a:off x="6705600" y="1295400"/>
            <a:ext cx="1981200" cy="4824589"/>
          </a:xfrm>
          <a:prstGeom prst="rect">
            <a:avLst/>
          </a:prstGeom>
        </p:spPr>
      </p:pic>
      <p:sp>
        <p:nvSpPr>
          <p:cNvPr id="5" name="TextBox 4"/>
          <p:cNvSpPr txBox="1"/>
          <p:nvPr/>
        </p:nvSpPr>
        <p:spPr>
          <a:xfrm>
            <a:off x="533400" y="609600"/>
            <a:ext cx="5562600" cy="4708981"/>
          </a:xfrm>
          <a:prstGeom prst="rect">
            <a:avLst/>
          </a:prstGeom>
          <a:noFill/>
        </p:spPr>
        <p:txBody>
          <a:bodyPr wrap="square" rtlCol="0">
            <a:spAutoFit/>
          </a:bodyPr>
          <a:lstStyle/>
          <a:p>
            <a:pPr algn="ctr"/>
            <a:r>
              <a:rPr lang="en-US" sz="6000" i="1" dirty="0" smtClean="0">
                <a:solidFill>
                  <a:srgbClr val="FFFF00"/>
                </a:solidFill>
                <a:latin typeface="Baskerville Old Face" pitchFamily="18" charset="0"/>
              </a:rPr>
              <a:t>Please remember to put your cell phone on silent.</a:t>
            </a:r>
          </a:p>
        </p:txBody>
      </p:sp>
      <p:sp>
        <p:nvSpPr>
          <p:cNvPr id="9" name="TextBox 8"/>
          <p:cNvSpPr txBox="1"/>
          <p:nvPr/>
        </p:nvSpPr>
        <p:spPr>
          <a:xfrm>
            <a:off x="533400" y="5461337"/>
            <a:ext cx="5791200" cy="1015663"/>
          </a:xfrm>
          <a:prstGeom prst="rect">
            <a:avLst/>
          </a:prstGeom>
          <a:noFill/>
        </p:spPr>
        <p:txBody>
          <a:bodyPr wrap="square" rtlCol="0">
            <a:spAutoFit/>
          </a:bodyPr>
          <a:lstStyle/>
          <a:p>
            <a:pPr algn="ctr"/>
            <a:r>
              <a:rPr lang="en-US" sz="6000" i="1" dirty="0" smtClean="0">
                <a:solidFill>
                  <a:srgbClr val="FF0000"/>
                </a:solidFill>
                <a:latin typeface="Baskerville Old Face" pitchFamily="18" charset="0"/>
              </a:rPr>
              <a:t>Thank You!</a:t>
            </a:r>
          </a:p>
        </p:txBody>
      </p:sp>
    </p:spTree>
  </p:cSld>
  <p:clrMapOvr>
    <a:masterClrMapping/>
  </p:clrMapOvr>
  <p:transition spd="slow" advClick="0" advTm="1500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2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5" dur="20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6000" dirty="0" smtClean="0">
                <a:solidFill>
                  <a:schemeClr val="tx1"/>
                </a:solidFill>
              </a:rPr>
              <a:t>The Mt. Olive Mass Choir</a:t>
            </a:r>
            <a:endParaRPr lang="en-US" sz="6000" dirty="0">
              <a:solidFill>
                <a:schemeClr val="tx1"/>
              </a:solidFill>
            </a:endParaRPr>
          </a:p>
        </p:txBody>
      </p:sp>
      <p:pic>
        <p:nvPicPr>
          <p:cNvPr id="5" name="Content Placeholder 4" descr="20141022_190905.jpg"/>
          <p:cNvPicPr>
            <a:picLocks noGrp="1" noChangeAspect="1"/>
          </p:cNvPicPr>
          <p:nvPr>
            <p:ph idx="1"/>
          </p:nvPr>
        </p:nvPicPr>
        <p:blipFill>
          <a:blip r:embed="rId2" cstate="print"/>
          <a:stretch>
            <a:fillRect/>
          </a:stretch>
        </p:blipFill>
        <p:spPr>
          <a:xfrm>
            <a:off x="609600" y="1676400"/>
            <a:ext cx="8263467" cy="4648200"/>
          </a:xfrm>
        </p:spPr>
      </p:pic>
    </p:spTree>
  </p:cSld>
  <p:clrMapOvr>
    <a:masterClrMapping/>
  </p:clrMapOvr>
  <p:transition advClick="0" advTm="1500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048000"/>
          </a:xfrm>
        </p:spPr>
        <p:txBody>
          <a:bodyPr>
            <a:normAutofit fontScale="90000"/>
          </a:bodyPr>
          <a:lstStyle/>
          <a:p>
            <a:pPr algn="ctr"/>
            <a:r>
              <a:rPr lang="en-US" sz="9800" i="1" dirty="0" smtClean="0">
                <a:solidFill>
                  <a:schemeClr val="accent5">
                    <a:lumMod val="60000"/>
                    <a:lumOff val="40000"/>
                  </a:schemeClr>
                </a:solidFill>
                <a:effectLst>
                  <a:outerShdw blurRad="38100" dist="38100" dir="2700000" algn="tl">
                    <a:srgbClr val="000000">
                      <a:alpha val="43137"/>
                    </a:srgbClr>
                  </a:outerShdw>
                </a:effectLst>
                <a:latin typeface="Century Gothic" pitchFamily="34" charset="0"/>
              </a:rPr>
              <a:t>Welcome</a:t>
            </a:r>
            <a:br>
              <a:rPr lang="en-US" sz="9800" i="1" dirty="0" smtClean="0">
                <a:solidFill>
                  <a:schemeClr val="accent5">
                    <a:lumMod val="60000"/>
                    <a:lumOff val="40000"/>
                  </a:schemeClr>
                </a:solidFill>
                <a:effectLst>
                  <a:outerShdw blurRad="38100" dist="38100" dir="2700000" algn="tl">
                    <a:srgbClr val="000000">
                      <a:alpha val="43137"/>
                    </a:srgbClr>
                  </a:outerShdw>
                </a:effectLst>
                <a:latin typeface="Century Gothic" pitchFamily="34" charset="0"/>
              </a:rPr>
            </a:br>
            <a:r>
              <a:rPr lang="en-US" sz="9800" i="1" dirty="0" smtClean="0">
                <a:solidFill>
                  <a:schemeClr val="accent5">
                    <a:lumMod val="60000"/>
                    <a:lumOff val="40000"/>
                  </a:schemeClr>
                </a:solidFill>
                <a:effectLst>
                  <a:outerShdw blurRad="38100" dist="38100" dir="2700000" algn="tl">
                    <a:srgbClr val="000000">
                      <a:alpha val="43137"/>
                    </a:srgbClr>
                  </a:outerShdw>
                </a:effectLst>
                <a:latin typeface="Century Gothic" pitchFamily="34" charset="0"/>
              </a:rPr>
              <a:t>1</a:t>
            </a:r>
            <a:r>
              <a:rPr lang="en-US" sz="9800" i="1" baseline="30000" dirty="0" smtClean="0">
                <a:solidFill>
                  <a:schemeClr val="accent5">
                    <a:lumMod val="60000"/>
                    <a:lumOff val="40000"/>
                  </a:schemeClr>
                </a:solidFill>
                <a:effectLst>
                  <a:outerShdw blurRad="38100" dist="38100" dir="2700000" algn="tl">
                    <a:srgbClr val="000000">
                      <a:alpha val="43137"/>
                    </a:srgbClr>
                  </a:outerShdw>
                </a:effectLst>
                <a:latin typeface="Century Gothic" pitchFamily="34" charset="0"/>
              </a:rPr>
              <a:t>st</a:t>
            </a:r>
            <a:r>
              <a:rPr lang="en-US" sz="9800" i="1" dirty="0" smtClean="0">
                <a:solidFill>
                  <a:schemeClr val="accent5">
                    <a:lumMod val="60000"/>
                    <a:lumOff val="40000"/>
                  </a:schemeClr>
                </a:solidFill>
                <a:effectLst>
                  <a:outerShdw blurRad="38100" dist="38100" dir="2700000" algn="tl">
                    <a:srgbClr val="000000">
                      <a:alpha val="43137"/>
                    </a:srgbClr>
                  </a:outerShdw>
                </a:effectLst>
                <a:latin typeface="Century Gothic" pitchFamily="34" charset="0"/>
              </a:rPr>
              <a:t> time visitors!!</a:t>
            </a:r>
            <a:endParaRPr lang="en-US" sz="5400" i="1" dirty="0" smtClean="0">
              <a:solidFill>
                <a:schemeClr val="bg1"/>
              </a:solidFill>
              <a:latin typeface="Century Gothic" pitchFamily="34" charset="0"/>
            </a:endParaRPr>
          </a:p>
        </p:txBody>
      </p:sp>
      <p:sp>
        <p:nvSpPr>
          <p:cNvPr id="3" name="Title 1"/>
          <p:cNvSpPr txBox="1">
            <a:spLocks/>
          </p:cNvSpPr>
          <p:nvPr/>
        </p:nvSpPr>
        <p:spPr>
          <a:xfrm>
            <a:off x="457200" y="3657600"/>
            <a:ext cx="8229600" cy="2667000"/>
          </a:xfrm>
          <a:prstGeom prst="rect">
            <a:avLst/>
          </a:prstGeom>
        </p:spPr>
        <p:txBody>
          <a:bodyPr vert="horz" lIns="0" rIns="0" b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1" u="none" strike="noStrike" kern="1200" cap="none" spc="0" normalizeH="0" baseline="0" noProof="0" dirty="0" smtClean="0">
                <a:ln>
                  <a:noFill/>
                </a:ln>
                <a:solidFill>
                  <a:schemeClr val="bg1"/>
                </a:solidFill>
                <a:effectLst/>
                <a:uLnTx/>
                <a:uFillTx/>
                <a:latin typeface="Century Gothic" pitchFamily="34" charset="0"/>
                <a:ea typeface="+mj-ea"/>
                <a:cs typeface="+mj-cs"/>
              </a:rPr>
              <a:t>Please kindly fill out a visitors’ card and return it to any usher. Thank you!</a:t>
            </a:r>
          </a:p>
        </p:txBody>
      </p:sp>
    </p:spTree>
  </p:cSld>
  <p:clrMapOvr>
    <a:masterClrMapping/>
  </p:clrMapOvr>
  <p:transition spd="slow" advClick="0" advTm="2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 presetClass="entr" presetSubtype="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1+#ppt_w/2"/>
                                          </p:val>
                                        </p:tav>
                                        <p:tav tm="100000">
                                          <p:val>
                                            <p:strVal val="#ppt_x"/>
                                          </p:val>
                                        </p:tav>
                                      </p:tavLst>
                                    </p:anim>
                                    <p:anim calcmode="lin" valueType="num">
                                      <p:cBhvr additive="base">
                                        <p:cTn id="13"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33600"/>
            <a:ext cx="9144000" cy="830997"/>
          </a:xfrm>
          <a:prstGeom prst="rect">
            <a:avLst/>
          </a:prstGeom>
        </p:spPr>
        <p:txBody>
          <a:bodyPr wrap="square">
            <a:spAutoFit/>
          </a:bodyPr>
          <a:lstStyle/>
          <a:p>
            <a:pPr algn="ctr"/>
            <a:r>
              <a:rPr lang="en-US" sz="4800" dirty="0" smtClean="0">
                <a:solidFill>
                  <a:srgbClr val="FFFF00"/>
                </a:solidFill>
                <a:latin typeface="Baskerville Old Face" pitchFamily="18" charset="0"/>
              </a:rPr>
              <a:t>Sunday School – 9:30 a.m.</a:t>
            </a:r>
          </a:p>
        </p:txBody>
      </p:sp>
      <p:sp>
        <p:nvSpPr>
          <p:cNvPr id="5" name="Rectangle 4"/>
          <p:cNvSpPr/>
          <p:nvPr/>
        </p:nvSpPr>
        <p:spPr>
          <a:xfrm>
            <a:off x="0" y="2979003"/>
            <a:ext cx="9144000" cy="830997"/>
          </a:xfrm>
          <a:prstGeom prst="rect">
            <a:avLst/>
          </a:prstGeom>
        </p:spPr>
        <p:txBody>
          <a:bodyPr wrap="square">
            <a:spAutoFit/>
          </a:bodyPr>
          <a:lstStyle/>
          <a:p>
            <a:pPr algn="ctr"/>
            <a:r>
              <a:rPr lang="en-US" sz="4800" dirty="0" smtClean="0">
                <a:solidFill>
                  <a:srgbClr val="FFFF00"/>
                </a:solidFill>
                <a:latin typeface="Baskerville Old Face" pitchFamily="18" charset="0"/>
              </a:rPr>
              <a:t>Worship Service – 11:00 a.m.</a:t>
            </a:r>
          </a:p>
        </p:txBody>
      </p:sp>
      <p:sp>
        <p:nvSpPr>
          <p:cNvPr id="6" name="Rectangle 5"/>
          <p:cNvSpPr/>
          <p:nvPr/>
        </p:nvSpPr>
        <p:spPr>
          <a:xfrm>
            <a:off x="0" y="4731603"/>
            <a:ext cx="9144000" cy="830997"/>
          </a:xfrm>
          <a:prstGeom prst="rect">
            <a:avLst/>
          </a:prstGeom>
        </p:spPr>
        <p:txBody>
          <a:bodyPr wrap="square">
            <a:spAutoFit/>
          </a:bodyPr>
          <a:lstStyle/>
          <a:p>
            <a:pPr algn="ctr"/>
            <a:r>
              <a:rPr lang="en-US" sz="4800" dirty="0" smtClean="0">
                <a:solidFill>
                  <a:srgbClr val="FFFF00"/>
                </a:solidFill>
                <a:latin typeface="Baskerville Old Face" pitchFamily="18" charset="0"/>
              </a:rPr>
              <a:t>Bible Study (Mon.) – 7:00 p.m.</a:t>
            </a:r>
          </a:p>
        </p:txBody>
      </p:sp>
      <p:sp>
        <p:nvSpPr>
          <p:cNvPr id="7" name="Rectangle 6"/>
          <p:cNvSpPr/>
          <p:nvPr/>
        </p:nvSpPr>
        <p:spPr>
          <a:xfrm>
            <a:off x="0" y="3817203"/>
            <a:ext cx="9144000" cy="830997"/>
          </a:xfrm>
          <a:prstGeom prst="rect">
            <a:avLst/>
          </a:prstGeom>
        </p:spPr>
        <p:txBody>
          <a:bodyPr wrap="square">
            <a:spAutoFit/>
          </a:bodyPr>
          <a:lstStyle/>
          <a:p>
            <a:pPr algn="ctr"/>
            <a:r>
              <a:rPr lang="en-US" sz="4800" dirty="0" smtClean="0">
                <a:solidFill>
                  <a:srgbClr val="FFFF00"/>
                </a:solidFill>
                <a:latin typeface="Baskerville Old Face" pitchFamily="18" charset="0"/>
              </a:rPr>
              <a:t>Prayer (Mon.) – 6:00 p.m.</a:t>
            </a:r>
          </a:p>
        </p:txBody>
      </p:sp>
      <p:sp>
        <p:nvSpPr>
          <p:cNvPr id="8" name="Rectangle 7"/>
          <p:cNvSpPr/>
          <p:nvPr/>
        </p:nvSpPr>
        <p:spPr>
          <a:xfrm>
            <a:off x="0" y="5646003"/>
            <a:ext cx="9144000" cy="830997"/>
          </a:xfrm>
          <a:prstGeom prst="rect">
            <a:avLst/>
          </a:prstGeom>
        </p:spPr>
        <p:txBody>
          <a:bodyPr wrap="square">
            <a:spAutoFit/>
          </a:bodyPr>
          <a:lstStyle/>
          <a:p>
            <a:pPr algn="ctr"/>
            <a:r>
              <a:rPr lang="en-US" sz="4800" spc="-300" dirty="0" smtClean="0">
                <a:solidFill>
                  <a:srgbClr val="FFFF00"/>
                </a:solidFill>
                <a:latin typeface="Baskerville Old Face" pitchFamily="18" charset="0"/>
              </a:rPr>
              <a:t>Choir Rehearsal (Wed.) – 6:30 p.m.</a:t>
            </a:r>
          </a:p>
        </p:txBody>
      </p:sp>
      <p:sp>
        <p:nvSpPr>
          <p:cNvPr id="10" name="Rectangle 9"/>
          <p:cNvSpPr/>
          <p:nvPr/>
        </p:nvSpPr>
        <p:spPr>
          <a:xfrm>
            <a:off x="457200" y="990600"/>
            <a:ext cx="8305800" cy="1143000"/>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 y="933271"/>
            <a:ext cx="9144000" cy="1200329"/>
          </a:xfrm>
          <a:prstGeom prst="rect">
            <a:avLst/>
          </a:prstGeom>
        </p:spPr>
        <p:txBody>
          <a:bodyPr wrap="square">
            <a:spAutoFit/>
          </a:bodyPr>
          <a:lstStyle/>
          <a:p>
            <a:pPr algn="ctr"/>
            <a:r>
              <a:rPr lang="en-US" sz="7200" dirty="0" smtClean="0">
                <a:solidFill>
                  <a:schemeClr val="bg1"/>
                </a:solidFill>
                <a:effectLst>
                  <a:outerShdw blurRad="38100" dist="38100" dir="2700000" algn="tl">
                    <a:srgbClr val="000000">
                      <a:alpha val="43137"/>
                    </a:srgbClr>
                  </a:outerShdw>
                </a:effectLst>
                <a:latin typeface="Baskerville Old Face" pitchFamily="18" charset="0"/>
              </a:rPr>
              <a:t>Weekly Schedule</a:t>
            </a:r>
          </a:p>
        </p:txBody>
      </p:sp>
    </p:spTree>
  </p:cSld>
  <p:clrMapOvr>
    <a:masterClrMapping/>
  </p:clrMapOvr>
  <p:transition spd="slow" advClick="0" advTm="2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3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3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ID="2" presetClass="entr" presetSubtype="1"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6500"/>
                            </p:stCondLst>
                            <p:childTnLst>
                              <p:par>
                                <p:cTn id="19" presetID="2" presetClass="entr" presetSubtype="1"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9500"/>
                            </p:stCondLst>
                            <p:childTnLst>
                              <p:par>
                                <p:cTn id="24" presetID="2" presetClass="entr" presetSubtype="2" fill="hold" grpId="0"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3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7" dur="3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12500"/>
                            </p:stCondLst>
                            <p:childTnLst>
                              <p:par>
                                <p:cTn id="29" presetID="2" presetClass="entr" presetSubtype="4" fill="hold" grpId="0"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500"/>
                            </p:stCondLst>
                            <p:childTnLst>
                              <p:par>
                                <p:cTn id="34" presetID="2" presetClass="entr" presetSubtype="4" fill="hold" grpId="0"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10" grpId="0" animBg="1"/>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81042"/>
            <a:ext cx="8229600" cy="2262158"/>
          </a:xfrm>
          <a:prstGeom prst="rect">
            <a:avLst/>
          </a:prstGeom>
        </p:spPr>
        <p:txBody>
          <a:bodyPr wrap="square">
            <a:spAutoFit/>
          </a:bodyPr>
          <a:lstStyle/>
          <a:p>
            <a:pPr algn="ctr"/>
            <a:r>
              <a:rPr lang="en-US" sz="9600" b="1" dirty="0" smtClean="0">
                <a:solidFill>
                  <a:srgbClr val="FF0000"/>
                </a:solidFill>
                <a:latin typeface="Comic Sans MS" pitchFamily="66" charset="0"/>
              </a:rPr>
              <a:t>T-ROC</a:t>
            </a:r>
            <a:r>
              <a:rPr lang="en-US" sz="4800" dirty="0" smtClean="0">
                <a:latin typeface="Baskerville Old Face" pitchFamily="18" charset="0"/>
              </a:rPr>
              <a:t/>
            </a:r>
            <a:br>
              <a:rPr lang="en-US" sz="4800" dirty="0" smtClean="0">
                <a:latin typeface="Baskerville Old Face" pitchFamily="18" charset="0"/>
              </a:rPr>
            </a:br>
            <a:r>
              <a:rPr lang="en-US" sz="4800" dirty="0" smtClean="0">
                <a:latin typeface="Baskerville Old Face" pitchFamily="18" charset="0"/>
              </a:rPr>
              <a:t>(</a:t>
            </a:r>
            <a:r>
              <a:rPr lang="en-US" sz="4800" dirty="0" smtClean="0">
                <a:latin typeface="Comic Sans MS" pitchFamily="66" charset="0"/>
              </a:rPr>
              <a:t>Teens Relying on Christ)</a:t>
            </a:r>
          </a:p>
        </p:txBody>
      </p:sp>
      <p:sp>
        <p:nvSpPr>
          <p:cNvPr id="5" name="Title 3"/>
          <p:cNvSpPr txBox="1">
            <a:spLocks/>
          </p:cNvSpPr>
          <p:nvPr/>
        </p:nvSpPr>
        <p:spPr>
          <a:xfrm>
            <a:off x="0" y="3276600"/>
            <a:ext cx="9144000" cy="2262158"/>
          </a:xfrm>
          <a:prstGeom prst="rect">
            <a:avLst/>
          </a:prstGeom>
        </p:spPr>
        <p:txBody>
          <a:bodyPr vert="horz" wrap="square" lIns="0" rIns="0" bIns="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0000"/>
                </a:solidFill>
                <a:effectLst/>
                <a:uLnTx/>
                <a:uFillTx/>
                <a:latin typeface="Comic Sans MS" pitchFamily="66" charset="0"/>
                <a:ea typeface="+mj-ea"/>
                <a:cs typeface="+mj-cs"/>
              </a:rPr>
              <a:t>Monday</a:t>
            </a:r>
            <a:r>
              <a:rPr kumimoji="0" lang="en-US" sz="4800" b="0" i="0" u="none" strike="noStrike" kern="1200" cap="none" spc="0" normalizeH="0" noProof="0" dirty="0" smtClean="0">
                <a:ln>
                  <a:noFill/>
                </a:ln>
                <a:solidFill>
                  <a:srgbClr val="FF0000"/>
                </a:solidFill>
                <a:effectLst/>
                <a:uLnTx/>
                <a:uFillTx/>
                <a:latin typeface="Comic Sans MS" pitchFamily="66" charset="0"/>
                <a:ea typeface="+mj-ea"/>
                <a:cs typeface="+mj-cs"/>
              </a:rPr>
              <a:t> after the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noProof="0" dirty="0" smtClean="0">
                <a:ln>
                  <a:noFill/>
                </a:ln>
                <a:solidFill>
                  <a:srgbClr val="FF0000"/>
                </a:solidFill>
                <a:effectLst/>
                <a:uLnTx/>
                <a:uFillTx/>
                <a:latin typeface="Comic Sans MS" pitchFamily="66" charset="0"/>
                <a:ea typeface="+mj-ea"/>
                <a:cs typeface="+mj-cs"/>
              </a:rPr>
              <a:t>1</a:t>
            </a:r>
            <a:r>
              <a:rPr kumimoji="0" lang="en-US" sz="4800" b="0" i="0" u="none" strike="noStrike" kern="1200" cap="none" spc="0" normalizeH="0" baseline="30000" noProof="0" dirty="0" smtClean="0">
                <a:ln>
                  <a:noFill/>
                </a:ln>
                <a:solidFill>
                  <a:srgbClr val="FF0000"/>
                </a:solidFill>
                <a:effectLst/>
                <a:uLnTx/>
                <a:uFillTx/>
                <a:latin typeface="Comic Sans MS" pitchFamily="66" charset="0"/>
                <a:ea typeface="+mj-ea"/>
                <a:cs typeface="+mj-cs"/>
              </a:rPr>
              <a:t>st</a:t>
            </a:r>
            <a:r>
              <a:rPr kumimoji="0" lang="en-US" sz="4800" b="0" i="0" u="none" strike="noStrike" kern="1200" cap="none" spc="0" normalizeH="0" noProof="0" dirty="0" smtClean="0">
                <a:ln>
                  <a:noFill/>
                </a:ln>
                <a:solidFill>
                  <a:srgbClr val="FF0000"/>
                </a:solidFill>
                <a:effectLst/>
                <a:uLnTx/>
                <a:uFillTx/>
                <a:latin typeface="Comic Sans MS" pitchFamily="66" charset="0"/>
                <a:ea typeface="+mj-ea"/>
                <a:cs typeface="+mj-cs"/>
              </a:rPr>
              <a:t> and 3</a:t>
            </a:r>
            <a:r>
              <a:rPr kumimoji="0" lang="en-US" sz="4800" b="0" i="0" u="none" strike="noStrike" kern="1200" cap="none" spc="0" normalizeH="0" baseline="30000" noProof="0" dirty="0" smtClean="0">
                <a:ln>
                  <a:noFill/>
                </a:ln>
                <a:solidFill>
                  <a:srgbClr val="FF0000"/>
                </a:solidFill>
                <a:effectLst/>
                <a:uLnTx/>
                <a:uFillTx/>
                <a:latin typeface="Comic Sans MS" pitchFamily="66" charset="0"/>
                <a:ea typeface="+mj-ea"/>
                <a:cs typeface="+mj-cs"/>
              </a:rPr>
              <a:t>rd</a:t>
            </a:r>
            <a:r>
              <a:rPr kumimoji="0" lang="en-US" sz="4800" b="0" i="0" u="none" strike="noStrike" kern="1200" cap="none" spc="0" normalizeH="0" noProof="0" dirty="0" smtClean="0">
                <a:ln>
                  <a:noFill/>
                </a:ln>
                <a:solidFill>
                  <a:srgbClr val="FF0000"/>
                </a:solidFill>
                <a:effectLst/>
                <a:uLnTx/>
                <a:uFillTx/>
                <a:latin typeface="Comic Sans MS" pitchFamily="66" charset="0"/>
                <a:ea typeface="+mj-ea"/>
                <a:cs typeface="+mj-cs"/>
              </a:rPr>
              <a:t> Sundays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noProof="0" dirty="0" smtClean="0">
                <a:ln>
                  <a:noFill/>
                </a:ln>
                <a:solidFill>
                  <a:srgbClr val="FF0000"/>
                </a:solidFill>
                <a:effectLst/>
                <a:uLnTx/>
                <a:uFillTx/>
                <a:latin typeface="Comic Sans MS" pitchFamily="66" charset="0"/>
                <a:ea typeface="+mj-ea"/>
                <a:cs typeface="+mj-cs"/>
              </a:rPr>
              <a:t>of each month at 6:00 p.m.</a:t>
            </a:r>
          </a:p>
        </p:txBody>
      </p:sp>
      <p:sp>
        <p:nvSpPr>
          <p:cNvPr id="6" name="Title 3"/>
          <p:cNvSpPr txBox="1">
            <a:spLocks/>
          </p:cNvSpPr>
          <p:nvPr/>
        </p:nvSpPr>
        <p:spPr>
          <a:xfrm>
            <a:off x="0" y="5791200"/>
            <a:ext cx="9144000" cy="784830"/>
          </a:xfrm>
          <a:prstGeom prst="rect">
            <a:avLst/>
          </a:prstGeom>
        </p:spPr>
        <p:txBody>
          <a:bodyPr vert="horz" wrap="square" lIns="0" rIns="0" bIns="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aseline="0" dirty="0" smtClean="0">
                <a:solidFill>
                  <a:schemeClr val="tx2"/>
                </a:solidFill>
                <a:latin typeface="Comic Sans MS" pitchFamily="66" charset="0"/>
                <a:ea typeface="+mj-ea"/>
                <a:cs typeface="+mj-cs"/>
              </a:rPr>
              <a:t>All teens</a:t>
            </a:r>
            <a:r>
              <a:rPr lang="en-US" sz="4800" dirty="0" smtClean="0">
                <a:solidFill>
                  <a:schemeClr val="tx2"/>
                </a:solidFill>
                <a:latin typeface="Comic Sans MS" pitchFamily="66" charset="0"/>
                <a:ea typeface="+mj-ea"/>
                <a:cs typeface="+mj-cs"/>
              </a:rPr>
              <a:t> are invited to come!!</a:t>
            </a:r>
            <a:endParaRPr kumimoji="0" lang="en-US" sz="4800" b="0" i="0" u="none" strike="noStrike" kern="1200" cap="none" spc="0" normalizeH="0" baseline="0" noProof="0" dirty="0" smtClean="0">
              <a:ln>
                <a:noFill/>
              </a:ln>
              <a:solidFill>
                <a:schemeClr val="tx2"/>
              </a:solidFill>
              <a:effectLst/>
              <a:uLnTx/>
              <a:uFillTx/>
              <a:latin typeface="Comic Sans MS" pitchFamily="66" charset="0"/>
              <a:ea typeface="+mj-ea"/>
              <a:cs typeface="+mj-cs"/>
            </a:endParaRPr>
          </a:p>
        </p:txBody>
      </p:sp>
      <p:sp>
        <p:nvSpPr>
          <p:cNvPr id="9" name="Right Arrow 8"/>
          <p:cNvSpPr/>
          <p:nvPr/>
        </p:nvSpPr>
        <p:spPr>
          <a:xfrm>
            <a:off x="0" y="2743200"/>
            <a:ext cx="8839200" cy="685800"/>
          </a:xfrm>
          <a:prstGeom prst="rightArrow">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advClick="0" advTm="15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1"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3)">
                                      <p:cBhvr>
                                        <p:cTn id="7" dur="1000"/>
                                        <p:tgtEl>
                                          <p:spTgt spid="4">
                                            <p:txEl>
                                              <p:pRg st="0" end="0"/>
                                            </p:txEl>
                                          </p:spTgt>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1" presetClass="entr" presetSubtype="3"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heel(3)">
                                      <p:cBhvr>
                                        <p:cTn id="16" dur="1000"/>
                                        <p:tgtEl>
                                          <p:spTgt spid="5">
                                            <p:txEl>
                                              <p:pRg st="0" end="0"/>
                                            </p:txEl>
                                          </p:spTgt>
                                        </p:tgtEl>
                                      </p:cBhvr>
                                    </p:animEffect>
                                  </p:childTnLst>
                                </p:cTn>
                              </p:par>
                            </p:childTnLst>
                          </p:cTn>
                        </p:par>
                        <p:par>
                          <p:cTn id="17" fill="hold">
                            <p:stCondLst>
                              <p:cond delay="4000"/>
                            </p:stCondLst>
                            <p:childTnLst>
                              <p:par>
                                <p:cTn id="18" presetID="21" presetClass="entr" presetSubtype="3"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heel(3)">
                                      <p:cBhvr>
                                        <p:cTn id="20" dur="1000"/>
                                        <p:tgtEl>
                                          <p:spTgt spid="5">
                                            <p:txEl>
                                              <p:pRg st="1" end="1"/>
                                            </p:txEl>
                                          </p:spTgt>
                                        </p:tgtEl>
                                      </p:cBhvr>
                                    </p:animEffect>
                                  </p:childTnLst>
                                </p:cTn>
                              </p:par>
                            </p:childTnLst>
                          </p:cTn>
                        </p:par>
                        <p:par>
                          <p:cTn id="21" fill="hold">
                            <p:stCondLst>
                              <p:cond delay="5000"/>
                            </p:stCondLst>
                            <p:childTnLst>
                              <p:par>
                                <p:cTn id="22" presetID="21" presetClass="entr" presetSubtype="3"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heel(3)">
                                      <p:cBhvr>
                                        <p:cTn id="24" dur="1000"/>
                                        <p:tgtEl>
                                          <p:spTgt spid="5">
                                            <p:txEl>
                                              <p:pRg st="2" end="2"/>
                                            </p:txEl>
                                          </p:spTgt>
                                        </p:tgtEl>
                                      </p:cBhvr>
                                    </p:animEffect>
                                  </p:childTnLst>
                                </p:cTn>
                              </p:par>
                            </p:childTnLst>
                          </p:cTn>
                        </p:par>
                        <p:par>
                          <p:cTn id="25" fill="hold">
                            <p:stCondLst>
                              <p:cond delay="6000"/>
                            </p:stCondLst>
                            <p:childTnLst>
                              <p:par>
                                <p:cTn id="26" presetID="8" presetClass="emph" presetSubtype="0" fill="hold" grpId="0" nodeType="afterEffect">
                                  <p:stCondLst>
                                    <p:cond delay="0"/>
                                  </p:stCondLst>
                                  <p:childTnLst>
                                    <p:animRot by="21600000">
                                      <p:cBhvr>
                                        <p:cTn id="27" dur="500" fill="hold"/>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allAtOnce"/>
      <p:bldP spid="5" grpId="0" uiExpand="1" build="allAtOnce"/>
      <p:bldP spid="6" grpId="0" build="allAtOnce"/>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33400"/>
            <a:ext cx="8153400" cy="1754326"/>
          </a:xfrm>
          <a:prstGeom prst="rect">
            <a:avLst/>
          </a:prstGeom>
        </p:spPr>
        <p:txBody>
          <a:bodyPr wrap="square">
            <a:spAutoFit/>
          </a:bodyPr>
          <a:lstStyle/>
          <a:p>
            <a:pPr algn="ctr"/>
            <a:r>
              <a:rPr lang="en-US" sz="5400" i="1" dirty="0" smtClean="0">
                <a:latin typeface="Baskerville Old Face" pitchFamily="18" charset="0"/>
              </a:rPr>
              <a:t>Happy Birthday to everyone celebrating this month!</a:t>
            </a:r>
          </a:p>
        </p:txBody>
      </p:sp>
      <p:pic>
        <p:nvPicPr>
          <p:cNvPr id="7" name="Picture 6" descr="birthday_cakes_04.gif"/>
          <p:cNvPicPr>
            <a:picLocks noChangeAspect="1"/>
          </p:cNvPicPr>
          <p:nvPr/>
        </p:nvPicPr>
        <p:blipFill>
          <a:blip r:embed="rId2"/>
          <a:stretch>
            <a:fillRect/>
          </a:stretch>
        </p:blipFill>
        <p:spPr>
          <a:xfrm>
            <a:off x="2819400" y="2872878"/>
            <a:ext cx="3581400" cy="3985122"/>
          </a:xfrm>
          <a:prstGeom prst="rect">
            <a:avLst/>
          </a:prstGeom>
        </p:spPr>
      </p:pic>
    </p:spTree>
  </p:cSld>
  <p:clrMapOvr>
    <a:masterClrMapping/>
  </p:clrMapOvr>
  <p:transition spd="slow" advClick="0" advTm="15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3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66800"/>
            <a:ext cx="9144000" cy="5601533"/>
          </a:xfrm>
          <a:prstGeom prst="rect">
            <a:avLst/>
          </a:prstGeom>
        </p:spPr>
        <p:txBody>
          <a:bodyPr wrap="square">
            <a:spAutoFit/>
          </a:bodyPr>
          <a:lstStyle/>
          <a:p>
            <a:pPr algn="ctr"/>
            <a:r>
              <a:rPr lang="en-US" sz="8800" dirty="0" smtClean="0">
                <a:latin typeface="Pegasus" pitchFamily="2" charset="0"/>
              </a:rPr>
              <a:t>Welcome New Member</a:t>
            </a:r>
            <a:endParaRPr lang="en-US" sz="4800" dirty="0" smtClean="0">
              <a:latin typeface="Pegasus" pitchFamily="2" charset="0"/>
            </a:endParaRPr>
          </a:p>
          <a:p>
            <a:pPr algn="ctr"/>
            <a:r>
              <a:rPr lang="en-US" sz="15000" smtClean="0">
                <a:solidFill>
                  <a:srgbClr val="FF0000"/>
                </a:solidFill>
                <a:latin typeface="Pegasus" pitchFamily="2" charset="0"/>
              </a:rPr>
              <a:t>Dahshayelah</a:t>
            </a:r>
            <a:endParaRPr lang="en-US" sz="15000" dirty="0" smtClean="0">
              <a:solidFill>
                <a:srgbClr val="FF0000"/>
              </a:solidFill>
              <a:latin typeface="Pegasus" pitchFamily="2" charset="0"/>
            </a:endParaRPr>
          </a:p>
          <a:p>
            <a:pPr algn="ctr"/>
            <a:r>
              <a:rPr lang="en-US" sz="6000" i="1" dirty="0" smtClean="0">
                <a:latin typeface="Pegasus" pitchFamily="2" charset="0"/>
              </a:rPr>
              <a:t>We are so happy that you decided to</a:t>
            </a:r>
          </a:p>
          <a:p>
            <a:pPr algn="ctr"/>
            <a:r>
              <a:rPr lang="en-US" sz="6000" i="1" dirty="0" smtClean="0">
                <a:latin typeface="Pegasus" pitchFamily="2" charset="0"/>
              </a:rPr>
              <a:t>become a part of our family!</a:t>
            </a:r>
          </a:p>
        </p:txBody>
      </p:sp>
    </p:spTree>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amond(in)">
                                      <p:cBhvr>
                                        <p:cTn id="11" dur="2000"/>
                                        <p:tgtEl>
                                          <p:spTgt spid="5">
                                            <p:txEl>
                                              <p:pRg st="1" end="1"/>
                                            </p:txEl>
                                          </p:spTgt>
                                        </p:tgtEl>
                                      </p:cBhvr>
                                    </p:animEffect>
                                  </p:childTnLst>
                                </p:cTn>
                              </p:par>
                            </p:childTnLst>
                          </p:cTn>
                        </p:par>
                        <p:par>
                          <p:cTn id="12" fill="hold">
                            <p:stCondLst>
                              <p:cond delay="4000"/>
                            </p:stCondLst>
                            <p:childTnLst>
                              <p:par>
                                <p:cTn id="13" presetID="2" presetClass="entr" presetSubtype="9"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par>
                          <p:cTn id="17" fill="hold">
                            <p:stCondLst>
                              <p:cond delay="6000"/>
                            </p:stCondLst>
                            <p:childTnLst>
                              <p:par>
                                <p:cTn id="18" presetID="2" presetClass="entr" presetSubtype="9"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1581</TotalTime>
  <Words>626</Words>
  <Application>Microsoft Office PowerPoint</Application>
  <PresentationFormat>On-screen Show (4:3)</PresentationFormat>
  <Paragraphs>57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Slide 1</vt:lpstr>
      <vt:lpstr>Slide 2</vt:lpstr>
      <vt:lpstr>Slide 3</vt:lpstr>
      <vt:lpstr>The Mt. Olive Mass Choir</vt:lpstr>
      <vt:lpstr>Welcome 1st time visitors!!</vt:lpstr>
      <vt:lpstr>Slide 6</vt:lpstr>
      <vt:lpstr>T-ROC (Teens Relying on Christ)</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Please remember our Sick &amp; Bereaved Families in your prayers.</vt:lpstr>
      <vt:lpstr>Scripture of the Week…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Mt. Olive Baptist Ch</cp:lastModifiedBy>
  <cp:revision>194</cp:revision>
  <dcterms:created xsi:type="dcterms:W3CDTF">2013-02-25T15:07:07Z</dcterms:created>
  <dcterms:modified xsi:type="dcterms:W3CDTF">2015-08-23T16:16:18Z</dcterms:modified>
</cp:coreProperties>
</file>